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sldIdLst>
    <p:sldId id="256" r:id="rId2"/>
    <p:sldId id="262" r:id="rId3"/>
    <p:sldId id="258" r:id="rId4"/>
    <p:sldId id="257" r:id="rId5"/>
    <p:sldId id="264" r:id="rId6"/>
    <p:sldId id="265" r:id="rId7"/>
    <p:sldId id="269" r:id="rId8"/>
    <p:sldId id="271" r:id="rId9"/>
    <p:sldId id="259" r:id="rId10"/>
    <p:sldId id="263" r:id="rId11"/>
    <p:sldId id="266" r:id="rId12"/>
    <p:sldId id="268" r:id="rId13"/>
    <p:sldId id="260" r:id="rId14"/>
    <p:sldId id="261" r:id="rId15"/>
    <p:sldId id="267" r:id="rId16"/>
    <p:sldId id="270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192"/>
    <a:srgbClr val="0C72AA"/>
    <a:srgbClr val="0987CD"/>
    <a:srgbClr val="CC3300"/>
    <a:srgbClr val="008080"/>
    <a:srgbClr val="993366"/>
    <a:srgbClr val="3333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7" autoAdjust="0"/>
    <p:restoredTop sz="94670" autoAdjust="0"/>
  </p:normalViewPr>
  <p:slideViewPr>
    <p:cSldViewPr>
      <p:cViewPr varScale="1">
        <p:scale>
          <a:sx n="48" d="100"/>
          <a:sy n="48" d="100"/>
        </p:scale>
        <p:origin x="-15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421F53E-658C-4C58-B08A-9C29BEEBE4B6}" type="datetimeFigureOut">
              <a:rPr lang="en-US"/>
              <a:pPr>
                <a:defRPr/>
              </a:pPr>
              <a:t>12/1/2019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C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C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08EA18E-502D-4856-96AA-2047E8BAA70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CBEB92-67D4-4C38-A7D1-832A97B5EC12}" type="slidenum">
              <a:rPr lang="sr-Latn-CS" smtClean="0"/>
              <a:pPr/>
              <a:t>1</a:t>
            </a:fld>
            <a:endParaRPr lang="sr-Latn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9F830-061D-4275-B8C9-EAFB3C68D9B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8D8E4-3854-414A-8AAE-4390A6A717B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17830-9A5B-4C66-84B6-51EAAED647E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750AB-E4E2-40BE-A8DA-18FDCA8F02C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1F3A2-AC82-4535-BD20-D90587DA51D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D3447-7AE0-487E-BE16-B2571BF9554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FF51F-7E7B-481D-9C08-AF3E48F8362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5801C-E160-452C-BCF5-7CE342182AC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1F604-6B18-445E-9F89-71F3B6E4302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815EE-8BD5-461F-A4E3-C0AA722C6CF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F1290-04D3-456C-A215-1005FB5B55B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Образец текста</a:t>
            </a:r>
          </a:p>
          <a:p>
            <a:pPr lvl="1"/>
            <a:r>
              <a:rPr lang="sr-Latn-CS" smtClean="0"/>
              <a:t>Второй уровень</a:t>
            </a:r>
          </a:p>
          <a:p>
            <a:pPr lvl="2"/>
            <a:r>
              <a:rPr lang="sr-Latn-CS" smtClean="0"/>
              <a:t>Третий уровень</a:t>
            </a:r>
          </a:p>
          <a:p>
            <a:pPr lvl="3"/>
            <a:r>
              <a:rPr lang="sr-Latn-CS" smtClean="0"/>
              <a:t>Четвертый уровень</a:t>
            </a:r>
          </a:p>
          <a:p>
            <a:pPr lvl="4"/>
            <a:r>
              <a:rPr lang="sr-Latn-C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7EC8BB7-1222-463E-9CE7-E67E136AD5B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image" Target="http://www.olymps.ru/wp-content/uploads/2009/03/zimnie-vidy-sporta.gif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4294967295"/>
          </p:nvPr>
        </p:nvSpPr>
        <p:spPr>
          <a:xfrm>
            <a:off x="5143504" y="2714620"/>
            <a:ext cx="3851275" cy="3313112"/>
          </a:xfrm>
        </p:spPr>
        <p:txBody>
          <a:bodyPr/>
          <a:lstStyle/>
          <a:p>
            <a:pPr marL="0" indent="0" algn="ctr" eaLnBrk="1" hangingPunct="1">
              <a:spcBef>
                <a:spcPct val="50000"/>
              </a:spcBef>
              <a:buFontTx/>
              <a:buNone/>
            </a:pPr>
            <a:endParaRPr lang="ru-RU" sz="2400" smtClean="0">
              <a:solidFill>
                <a:srgbClr val="008080"/>
              </a:solidFill>
            </a:endParaRP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endParaRPr lang="ru-RU" sz="2400" smtClean="0">
              <a:solidFill>
                <a:srgbClr val="008080"/>
              </a:solidFill>
            </a:endParaRPr>
          </a:p>
          <a:p>
            <a:pPr marL="0" indent="0" algn="ctr" eaLnBrk="1" hangingPunct="1">
              <a:buFontTx/>
              <a:buNone/>
            </a:pPr>
            <a:endParaRPr lang="ru-RU" sz="2400" smtClean="0">
              <a:solidFill>
                <a:srgbClr val="008080"/>
              </a:solidFill>
            </a:endParaRPr>
          </a:p>
          <a:p>
            <a:pPr marL="0" indent="0" eaLnBrk="1" hangingPunct="1">
              <a:buFontTx/>
              <a:buNone/>
            </a:pPr>
            <a:endParaRPr lang="ru-RU" sz="2400" smtClean="0">
              <a:solidFill>
                <a:srgbClr val="009999"/>
              </a:solidFill>
            </a:endParaRPr>
          </a:p>
        </p:txBody>
      </p:sp>
      <p:pic>
        <p:nvPicPr>
          <p:cNvPr id="2051" name="Picture 7" descr="Зимние Олимпийские виды спорта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1763713" y="333375"/>
            <a:ext cx="65532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8" descr="Виды спорт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113" y="2349500"/>
            <a:ext cx="424815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WordArt 11"/>
          <p:cNvSpPr>
            <a:spLocks noChangeArrowheads="1" noChangeShapeType="1" noTextEdit="1"/>
          </p:cNvSpPr>
          <p:nvPr/>
        </p:nvSpPr>
        <p:spPr bwMode="auto">
          <a:xfrm>
            <a:off x="1403350" y="1268413"/>
            <a:ext cx="6769100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ВИДЫ СПОРТА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88913"/>
            <a:ext cx="738188" cy="600075"/>
          </a:xfrm>
        </p:spPr>
      </p:pic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115888"/>
            <a:ext cx="719137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 descr="896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5516563"/>
            <a:ext cx="10652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8" descr="898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20925" y="5445125"/>
            <a:ext cx="11477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9" descr="898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113" y="5084763"/>
            <a:ext cx="11715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8969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825" y="5408613"/>
            <a:ext cx="316706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12"/>
          <p:cNvSpPr>
            <a:spLocks noChangeArrowheads="1"/>
          </p:cNvSpPr>
          <p:nvPr/>
        </p:nvSpPr>
        <p:spPr bwMode="auto">
          <a:xfrm>
            <a:off x="1042988" y="981075"/>
            <a:ext cx="741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Гимнастика </a:t>
            </a:r>
            <a:r>
              <a:rPr lang="ru-RU" sz="2400">
                <a:solidFill>
                  <a:srgbClr val="0A6192"/>
                </a:solidFill>
              </a:rPr>
              <a:t>— </a:t>
            </a:r>
            <a:r>
              <a:rPr lang="ru-RU" sz="2400" b="1">
                <a:solidFill>
                  <a:srgbClr val="0A6192"/>
                </a:solidFill>
              </a:rPr>
              <a:t>это разнообразные физические упражнения. </a:t>
            </a:r>
          </a:p>
        </p:txBody>
      </p:sp>
      <p:sp>
        <p:nvSpPr>
          <p:cNvPr id="3081" name="Rectangle 13"/>
          <p:cNvSpPr>
            <a:spLocks noChangeArrowheads="1"/>
          </p:cNvSpPr>
          <p:nvPr/>
        </p:nvSpPr>
        <p:spPr bwMode="auto">
          <a:xfrm>
            <a:off x="1042988" y="2133600"/>
            <a:ext cx="4897437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Виды гимнастики: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строевая; 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общеразвивающая; 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прикладная; 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вольная; 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гимнастика на снарядах;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художественная гимнастика; </a:t>
            </a:r>
          </a:p>
          <a:p>
            <a:pPr>
              <a:buFontTx/>
              <a:buChar char="•"/>
            </a:pPr>
            <a:r>
              <a:rPr lang="ru-RU" sz="2400" b="1">
                <a:solidFill>
                  <a:srgbClr val="0A6192"/>
                </a:solidFill>
              </a:rPr>
              <a:t>акробатика.</a:t>
            </a:r>
          </a:p>
        </p:txBody>
      </p:sp>
      <p:sp>
        <p:nvSpPr>
          <p:cNvPr id="3082" name="WordArt 15"/>
          <p:cNvSpPr>
            <a:spLocks noChangeArrowheads="1" noChangeShapeType="1" noTextEdit="1"/>
          </p:cNvSpPr>
          <p:nvPr/>
        </p:nvSpPr>
        <p:spPr bwMode="auto">
          <a:xfrm>
            <a:off x="1331913" y="333375"/>
            <a:ext cx="61928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ГИМНАСТИКА</a:t>
            </a:r>
          </a:p>
        </p:txBody>
      </p:sp>
      <p:pic>
        <p:nvPicPr>
          <p:cNvPr id="3083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5963" y="1989138"/>
            <a:ext cx="28860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5888"/>
            <a:ext cx="75565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0" descr="BD13753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3860800"/>
            <a:ext cx="1314450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1" descr="BD13713_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268413"/>
            <a:ext cx="17065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WordArt 69"/>
          <p:cNvSpPr>
            <a:spLocks noChangeArrowheads="1" noChangeShapeType="1" noTextEdit="1"/>
          </p:cNvSpPr>
          <p:nvPr/>
        </p:nvSpPr>
        <p:spPr bwMode="auto">
          <a:xfrm>
            <a:off x="1331913" y="188913"/>
            <a:ext cx="6985000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ЛЁГКАЯ АТЛЕТИКА</a:t>
            </a:r>
          </a:p>
        </p:txBody>
      </p:sp>
      <p:pic>
        <p:nvPicPr>
          <p:cNvPr id="4102" name="Picture 72" descr="896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73688"/>
            <a:ext cx="12017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73"/>
          <p:cNvSpPr txBox="1">
            <a:spLocks noChangeArrowheads="1"/>
          </p:cNvSpPr>
          <p:nvPr/>
        </p:nvSpPr>
        <p:spPr bwMode="auto">
          <a:xfrm>
            <a:off x="1116013" y="1557338"/>
            <a:ext cx="5400675" cy="436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Легкая атлетика</a:t>
            </a:r>
            <a:r>
              <a:rPr lang="ru-RU" sz="2800" b="1">
                <a:solidFill>
                  <a:srgbClr val="0A6192"/>
                </a:solidFill>
              </a:rPr>
              <a:t> – это ходьба, бег, прыжки, метание.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Легкая атлетика</a:t>
            </a:r>
            <a:r>
              <a:rPr lang="ru-RU" sz="2800" b="1">
                <a:solidFill>
                  <a:srgbClr val="0A6192"/>
                </a:solidFill>
              </a:rPr>
              <a:t> - один из самых популярных видов спорта.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A6192"/>
                </a:solidFill>
              </a:rPr>
              <a:t>Соревнования по этим видам проводятся с глубокой древности.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412875"/>
            <a:ext cx="287337" cy="1944688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  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endParaRPr lang="ru-RU" sz="5400" smtClean="0">
              <a:solidFill>
                <a:srgbClr val="0A6192"/>
              </a:solidFill>
            </a:endParaRPr>
          </a:p>
        </p:txBody>
      </p:sp>
      <p:pic>
        <p:nvPicPr>
          <p:cNvPr id="512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6111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WordArt 13"/>
          <p:cNvSpPr>
            <a:spLocks noChangeArrowheads="1" noChangeShapeType="1" noTextEdit="1"/>
          </p:cNvSpPr>
          <p:nvPr/>
        </p:nvSpPr>
        <p:spPr bwMode="auto">
          <a:xfrm>
            <a:off x="2339975" y="333375"/>
            <a:ext cx="42497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ФУТБОЛ</a:t>
            </a:r>
          </a:p>
        </p:txBody>
      </p:sp>
      <p:pic>
        <p:nvPicPr>
          <p:cNvPr id="5125" name="Picture 15" descr="942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5373688"/>
            <a:ext cx="9048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6" descr="942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5300663"/>
            <a:ext cx="152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7" descr="942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5013325"/>
            <a:ext cx="76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8" descr="943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5113" y="188913"/>
            <a:ext cx="657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Text Box 20"/>
          <p:cNvSpPr txBox="1">
            <a:spLocks noChangeArrowheads="1"/>
          </p:cNvSpPr>
          <p:nvPr/>
        </p:nvSpPr>
        <p:spPr bwMode="auto">
          <a:xfrm>
            <a:off x="900113" y="1557338"/>
            <a:ext cx="46799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800" b="1">
                <a:solidFill>
                  <a:srgbClr val="FF0000"/>
                </a:solidFill>
              </a:rPr>
              <a:t>Футбол </a:t>
            </a:r>
            <a:r>
              <a:rPr lang="ru-RU" sz="2800" b="1">
                <a:solidFill>
                  <a:srgbClr val="0A6192"/>
                </a:solidFill>
              </a:rPr>
              <a:t>- это спортивная игра двух команд, в которой спортсмены играют мячом, ногами или любой др. частью тела, кроме рук и стараются забить его в ворота соперника в установленное время.</a:t>
            </a:r>
          </a:p>
          <a:p>
            <a:pPr algn="just"/>
            <a:endParaRPr lang="ru-RU" sz="2800"/>
          </a:p>
        </p:txBody>
      </p:sp>
      <p:pic>
        <p:nvPicPr>
          <p:cNvPr id="5130" name="Picture 2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1628775"/>
            <a:ext cx="32289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15888"/>
            <a:ext cx="676275" cy="576262"/>
          </a:xfrm>
          <a:noFill/>
        </p:spPr>
      </p:pic>
      <p:sp>
        <p:nvSpPr>
          <p:cNvPr id="6147" name="WordArt 9"/>
          <p:cNvSpPr>
            <a:spLocks noChangeArrowheads="1" noChangeShapeType="1" noTextEdit="1"/>
          </p:cNvSpPr>
          <p:nvPr/>
        </p:nvSpPr>
        <p:spPr bwMode="auto">
          <a:xfrm>
            <a:off x="2627313" y="188913"/>
            <a:ext cx="4608512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БАСКЕТБОЛ</a:t>
            </a:r>
          </a:p>
        </p:txBody>
      </p:sp>
      <p:pic>
        <p:nvPicPr>
          <p:cNvPr id="6148" name="Picture 11" descr="901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157788"/>
            <a:ext cx="16097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2" descr="900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50" y="206375"/>
            <a:ext cx="6477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1331913" y="1628775"/>
            <a:ext cx="410368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БАСКЕТБОЛ</a:t>
            </a:r>
            <a:r>
              <a:rPr lang="ru-RU" sz="2800" b="1"/>
              <a:t> </a:t>
            </a:r>
            <a:r>
              <a:rPr lang="ru-RU" sz="2800" b="1">
                <a:solidFill>
                  <a:srgbClr val="0A6192"/>
                </a:solidFill>
              </a:rPr>
              <a:t>– это спортивная  игра двух команд, цель которой – забросить руками мяч в кольцо  соперника, прикрепленное к щиту.</a:t>
            </a:r>
          </a:p>
        </p:txBody>
      </p:sp>
      <p:pic>
        <p:nvPicPr>
          <p:cNvPr id="6151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8600" y="1484313"/>
            <a:ext cx="33464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0350"/>
            <a:ext cx="839788" cy="842963"/>
          </a:xfrm>
        </p:spPr>
      </p:pic>
      <p:sp>
        <p:nvSpPr>
          <p:cNvPr id="7171" name="WordArt 7"/>
          <p:cNvSpPr>
            <a:spLocks noChangeArrowheads="1" noChangeShapeType="1" noTextEdit="1"/>
          </p:cNvSpPr>
          <p:nvPr/>
        </p:nvSpPr>
        <p:spPr bwMode="auto">
          <a:xfrm>
            <a:off x="2555875" y="188913"/>
            <a:ext cx="460851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ВОЛЕЙБОЛ</a:t>
            </a:r>
          </a:p>
        </p:txBody>
      </p:sp>
      <p:pic>
        <p:nvPicPr>
          <p:cNvPr id="7172" name="Picture 8" descr="мячик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188913"/>
            <a:ext cx="5715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0"/>
          <p:cNvSpPr>
            <a:spLocks noChangeArrowheads="1"/>
          </p:cNvSpPr>
          <p:nvPr/>
        </p:nvSpPr>
        <p:spPr bwMode="auto">
          <a:xfrm>
            <a:off x="1116013" y="5157788"/>
            <a:ext cx="43926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2E8A5C"/>
                </a:solidFill>
              </a:rPr>
              <a:t>Волейбол – один из самых популярных в мире видов спорта.</a:t>
            </a:r>
          </a:p>
        </p:txBody>
      </p:sp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1042988" y="1628775"/>
            <a:ext cx="4249737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</a:rPr>
              <a:t>ВОЛЕЙБОЛ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 sz="2400" b="1">
                <a:solidFill>
                  <a:srgbClr val="2E8A5C"/>
                </a:solidFill>
              </a:rPr>
              <a:t>-  спортивная игра  двух команд с мячом на площадке  разделенной пополам сеткой.</a:t>
            </a:r>
          </a:p>
          <a:p>
            <a:r>
              <a:rPr lang="ru-RU" sz="2400" b="1">
                <a:solidFill>
                  <a:srgbClr val="2E8A5C"/>
                </a:solidFill>
              </a:rPr>
              <a:t>Играющие стремятся ударами рук по мячу приземлить его на половине соперника.</a:t>
            </a:r>
          </a:p>
        </p:txBody>
      </p:sp>
      <p:pic>
        <p:nvPicPr>
          <p:cNvPr id="717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773238"/>
            <a:ext cx="33131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44463"/>
            <a:ext cx="6477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8" descr="916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5589588"/>
            <a:ext cx="152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9" descr="916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5589588"/>
            <a:ext cx="152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0" descr="916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1196975"/>
            <a:ext cx="101917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1" descr="9169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688" y="3213100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2" descr="9168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589588"/>
            <a:ext cx="152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13"/>
          <p:cNvSpPr>
            <a:spLocks noChangeArrowheads="1"/>
          </p:cNvSpPr>
          <p:nvPr/>
        </p:nvSpPr>
        <p:spPr bwMode="auto">
          <a:xfrm>
            <a:off x="1258888" y="981075"/>
            <a:ext cx="5834062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2400" b="1">
                <a:solidFill>
                  <a:srgbClr val="CC3300"/>
                </a:solidFill>
              </a:rPr>
              <a:t>Виды плавания</a:t>
            </a:r>
            <a:r>
              <a:rPr lang="ru-RU"/>
              <a:t> </a:t>
            </a:r>
          </a:p>
          <a:p>
            <a:pPr marL="342900" indent="-342900" algn="ctr"/>
            <a:endParaRPr lang="ru-RU"/>
          </a:p>
          <a:p>
            <a:pPr marL="342900" indent="-342900">
              <a:buFontTx/>
              <a:buAutoNum type="arabicPeriod"/>
            </a:pPr>
            <a:r>
              <a:rPr lang="ru-RU" sz="2000" b="1">
                <a:solidFill>
                  <a:srgbClr val="0A6192"/>
                </a:solidFill>
              </a:rPr>
              <a:t>Спортивное плавание - соревнования на дистанции от 100 до 1500 м. Прикладное плавание - ныряние в длину и в глубину, спасение тонущего, преодоление водных преград. </a:t>
            </a:r>
          </a:p>
          <a:p>
            <a:pPr marL="342900" indent="-342900">
              <a:buFontTx/>
              <a:buAutoNum type="arabicPeriod"/>
            </a:pPr>
            <a:r>
              <a:rPr lang="ru-RU" sz="2000" b="1">
                <a:solidFill>
                  <a:srgbClr val="0A6192"/>
                </a:solidFill>
              </a:rPr>
              <a:t>Синхронное плавание - акробатические упражнения в воде (частично на суше), выполняемые под музыку; подразделяется на одиночное, парное и групповое.</a:t>
            </a:r>
          </a:p>
          <a:p>
            <a:pPr marL="342900" indent="-342900">
              <a:buFontTx/>
              <a:buAutoNum type="arabicPeriod"/>
            </a:pPr>
            <a:r>
              <a:rPr lang="ru-RU" sz="2000" b="1">
                <a:solidFill>
                  <a:srgbClr val="0A6192"/>
                </a:solidFill>
              </a:rPr>
              <a:t>Игровое плавание — различные подвижные игры и развлечения в воде.</a:t>
            </a:r>
          </a:p>
        </p:txBody>
      </p:sp>
      <p:sp>
        <p:nvSpPr>
          <p:cNvPr id="8201" name="WordArt 14"/>
          <p:cNvSpPr>
            <a:spLocks noChangeArrowheads="1" noChangeShapeType="1" noTextEdit="1"/>
          </p:cNvSpPr>
          <p:nvPr/>
        </p:nvSpPr>
        <p:spPr bwMode="auto">
          <a:xfrm>
            <a:off x="2268538" y="260350"/>
            <a:ext cx="475138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ПЛАВАНИЕ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5888"/>
            <a:ext cx="6477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WordArt 7"/>
          <p:cNvSpPr>
            <a:spLocks noChangeArrowheads="1" noChangeShapeType="1" noTextEdit="1"/>
          </p:cNvSpPr>
          <p:nvPr/>
        </p:nvSpPr>
        <p:spPr bwMode="auto">
          <a:xfrm>
            <a:off x="2268538" y="260350"/>
            <a:ext cx="475138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БОРЬБА</a:t>
            </a: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971550" y="1844675"/>
            <a:ext cx="40322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C3300"/>
                </a:solidFill>
              </a:rPr>
              <a:t>БОРЬБА</a:t>
            </a:r>
            <a:r>
              <a:rPr lang="ru-RU" sz="2400" b="1">
                <a:solidFill>
                  <a:srgbClr val="008000"/>
                </a:solidFill>
              </a:rPr>
              <a:t>, один из древнейших видов спорта, единоборство двух атлетов по определенным правилам с помощью специальных технических приемов.</a:t>
            </a:r>
          </a:p>
        </p:txBody>
      </p:sp>
      <p:pic>
        <p:nvPicPr>
          <p:cNvPr id="922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700213"/>
            <a:ext cx="35242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15888"/>
            <a:ext cx="673100" cy="682625"/>
          </a:xfrm>
        </p:spPr>
      </p:pic>
      <p:pic>
        <p:nvPicPr>
          <p:cNvPr id="10243" name="Picture 7" descr="933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5084763"/>
            <a:ext cx="1168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8" descr="934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941888"/>
            <a:ext cx="8096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9" descr="93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084763"/>
            <a:ext cx="2808288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935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88913"/>
            <a:ext cx="20288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900113" y="1268413"/>
            <a:ext cx="46085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C3300"/>
                </a:solidFill>
              </a:rPr>
              <a:t>ТЕННИС</a:t>
            </a:r>
            <a:r>
              <a:rPr lang="ru-RU"/>
              <a:t> </a:t>
            </a:r>
            <a:r>
              <a:rPr lang="ru-RU">
                <a:solidFill>
                  <a:srgbClr val="0A6192"/>
                </a:solidFill>
              </a:rPr>
              <a:t>-</a:t>
            </a:r>
            <a:r>
              <a:rPr lang="ru-RU" sz="2400" b="1">
                <a:solidFill>
                  <a:srgbClr val="0A6192"/>
                </a:solidFill>
              </a:rPr>
              <a:t>спортивная игра с мячом и ракетками на специальной площадке (корте), разделенной сеткой.</a:t>
            </a:r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971550" y="3068638"/>
            <a:ext cx="475297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C3300"/>
                </a:solidFill>
              </a:rPr>
              <a:t>Настольный теннис</a:t>
            </a:r>
            <a:r>
              <a:rPr lang="ru-RU"/>
              <a:t> </a:t>
            </a:r>
            <a:r>
              <a:rPr lang="ru-RU" sz="2400" b="1">
                <a:solidFill>
                  <a:srgbClr val="0A6192"/>
                </a:solidFill>
              </a:rPr>
              <a:t>-спортивная игра ракетками через игровой стол с сеткой по определённым правилам.</a:t>
            </a:r>
          </a:p>
        </p:txBody>
      </p:sp>
      <p:sp>
        <p:nvSpPr>
          <p:cNvPr id="10249" name="WordArt 13"/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475138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ТЕННИС</a:t>
            </a:r>
          </a:p>
        </p:txBody>
      </p:sp>
      <p:pic>
        <p:nvPicPr>
          <p:cNvPr id="10250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063" y="1341438"/>
            <a:ext cx="324008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71450"/>
            <a:ext cx="7191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8" descr="91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5300663"/>
            <a:ext cx="952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9" descr="915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5300663"/>
            <a:ext cx="952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0" descr="91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3" y="5229225"/>
            <a:ext cx="952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12"/>
          <p:cNvSpPr>
            <a:spLocks noChangeArrowheads="1"/>
          </p:cNvSpPr>
          <p:nvPr/>
        </p:nvSpPr>
        <p:spPr bwMode="auto">
          <a:xfrm>
            <a:off x="1116013" y="1027113"/>
            <a:ext cx="7775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CC3300"/>
                </a:solidFill>
              </a:rPr>
              <a:t>В мире существует несколько разновидностей велоспорта.</a:t>
            </a:r>
          </a:p>
        </p:txBody>
      </p:sp>
      <p:sp>
        <p:nvSpPr>
          <p:cNvPr id="11271" name="Rectangle 13"/>
          <p:cNvSpPr>
            <a:spLocks noChangeArrowheads="1"/>
          </p:cNvSpPr>
          <p:nvPr/>
        </p:nvSpPr>
        <p:spPr bwMode="auto">
          <a:xfrm>
            <a:off x="971550" y="1773238"/>
            <a:ext cx="44640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C3300"/>
                </a:solidFill>
              </a:rPr>
              <a:t>велоспорт-шоссе</a:t>
            </a:r>
            <a:r>
              <a:rPr lang="ru-RU" sz="2000" b="1">
                <a:solidFill>
                  <a:srgbClr val="0A6192"/>
                </a:solidFill>
              </a:rPr>
              <a:t>- гонки по асфальту на шоссейных велосипедах;</a:t>
            </a:r>
          </a:p>
          <a:p>
            <a:r>
              <a:rPr lang="ru-RU" sz="2000" b="1">
                <a:solidFill>
                  <a:srgbClr val="CC3300"/>
                </a:solidFill>
              </a:rPr>
              <a:t>велокросс</a:t>
            </a:r>
            <a:r>
              <a:rPr lang="ru-RU" sz="2000" b="1">
                <a:solidFill>
                  <a:srgbClr val="0A6192"/>
                </a:solidFill>
              </a:rPr>
              <a:t> - гонки по пересеченной местности;</a:t>
            </a:r>
          </a:p>
          <a:p>
            <a:r>
              <a:rPr lang="ru-RU" sz="2000" b="1">
                <a:solidFill>
                  <a:srgbClr val="CC3300"/>
                </a:solidFill>
              </a:rPr>
              <a:t>триал</a:t>
            </a:r>
            <a:r>
              <a:rPr lang="ru-RU" sz="2000" b="1">
                <a:solidFill>
                  <a:srgbClr val="0A6192"/>
                </a:solidFill>
              </a:rPr>
              <a:t> -преодоление естественных и искусственных препятствий;</a:t>
            </a:r>
          </a:p>
          <a:p>
            <a:r>
              <a:rPr lang="ru-RU" sz="2000" b="1">
                <a:solidFill>
                  <a:srgbClr val="CC3300"/>
                </a:solidFill>
              </a:rPr>
              <a:t>горный велосипед</a:t>
            </a:r>
            <a:r>
              <a:rPr lang="ru-RU" sz="2000" b="1">
                <a:solidFill>
                  <a:srgbClr val="0A6192"/>
                </a:solidFill>
              </a:rPr>
              <a:t> - на специальных горных велосипедах.</a:t>
            </a:r>
            <a:endParaRPr lang="ru-RU"/>
          </a:p>
        </p:txBody>
      </p:sp>
      <p:sp>
        <p:nvSpPr>
          <p:cNvPr id="11272" name="Rectangle 14"/>
          <p:cNvSpPr>
            <a:spLocks noChangeArrowheads="1"/>
          </p:cNvSpPr>
          <p:nvPr/>
        </p:nvSpPr>
        <p:spPr bwMode="auto">
          <a:xfrm>
            <a:off x="-1404938" y="2924175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11273" name="WordArt 16"/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540067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ВЕЛОСПОРТ</a:t>
            </a:r>
          </a:p>
        </p:txBody>
      </p:sp>
      <p:pic>
        <p:nvPicPr>
          <p:cNvPr id="11274" name="Picture 17" descr="91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550" y="188913"/>
            <a:ext cx="41751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263" y="1916113"/>
            <a:ext cx="36004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06363"/>
            <a:ext cx="719138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042988" y="1412875"/>
            <a:ext cx="4681537" cy="3744913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FF3300"/>
                </a:solidFill>
              </a:rPr>
              <a:t>Бокс</a:t>
            </a:r>
            <a:r>
              <a:rPr lang="ru-RU" sz="2800" smtClean="0">
                <a:solidFill>
                  <a:srgbClr val="CC3300"/>
                </a:solidFill>
              </a:rPr>
              <a:t> </a:t>
            </a:r>
            <a:r>
              <a:rPr lang="ru-RU" sz="2800" smtClean="0">
                <a:solidFill>
                  <a:srgbClr val="0A6192"/>
                </a:solidFill>
              </a:rPr>
              <a:t>— контактный вид спорта, единоборство, в котором спортсмены наносят друг другу удары кулаками в специальных перчатках.</a:t>
            </a:r>
          </a:p>
        </p:txBody>
      </p:sp>
      <p:pic>
        <p:nvPicPr>
          <p:cNvPr id="12292" name="Picture 9" descr="90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5300663"/>
            <a:ext cx="912812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0" descr="91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5229225"/>
            <a:ext cx="10953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1" descr="912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5300663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WordArt 12"/>
          <p:cNvSpPr>
            <a:spLocks noChangeArrowheads="1" noChangeShapeType="1" noTextEdit="1"/>
          </p:cNvSpPr>
          <p:nvPr/>
        </p:nvSpPr>
        <p:spPr bwMode="auto">
          <a:xfrm>
            <a:off x="3348038" y="260350"/>
            <a:ext cx="30956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Бокс</a:t>
            </a:r>
          </a:p>
        </p:txBody>
      </p:sp>
      <p:pic>
        <p:nvPicPr>
          <p:cNvPr id="12296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063" y="1268413"/>
            <a:ext cx="31686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07950"/>
            <a:ext cx="6477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8" descr="907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5373688"/>
            <a:ext cx="1312863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9"/>
          <p:cNvSpPr>
            <a:spLocks noChangeArrowheads="1"/>
          </p:cNvSpPr>
          <p:nvPr/>
        </p:nvSpPr>
        <p:spPr bwMode="auto">
          <a:xfrm>
            <a:off x="1042988" y="1557338"/>
            <a:ext cx="3816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C3300"/>
                </a:solidFill>
              </a:rPr>
              <a:t>Карате</a:t>
            </a:r>
            <a:r>
              <a:rPr lang="ru-RU"/>
              <a:t> </a:t>
            </a:r>
            <a:r>
              <a:rPr lang="ru-RU" sz="2000" b="1">
                <a:solidFill>
                  <a:srgbClr val="0A6192"/>
                </a:solidFill>
              </a:rPr>
              <a:t>(яп. каратэ-до: «путь пустой руки») — японское боевое искусство.</a:t>
            </a:r>
          </a:p>
        </p:txBody>
      </p:sp>
      <p:sp>
        <p:nvSpPr>
          <p:cNvPr id="13318" name="Rectangle 10"/>
          <p:cNvSpPr>
            <a:spLocks noChangeArrowheads="1"/>
          </p:cNvSpPr>
          <p:nvPr/>
        </p:nvSpPr>
        <p:spPr bwMode="auto">
          <a:xfrm>
            <a:off x="1042988" y="3429000"/>
            <a:ext cx="40322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/>
              <a:t> </a:t>
            </a:r>
            <a:r>
              <a:rPr lang="ru-RU" sz="2400" b="1">
                <a:solidFill>
                  <a:srgbClr val="CC3300"/>
                </a:solidFill>
              </a:rPr>
              <a:t>Направления карате:</a:t>
            </a:r>
          </a:p>
          <a:p>
            <a:pPr marL="342900" indent="-342900"/>
            <a:r>
              <a:rPr lang="ru-RU">
                <a:solidFill>
                  <a:srgbClr val="0A6192"/>
                </a:solidFill>
              </a:rPr>
              <a:t> </a:t>
            </a:r>
            <a:r>
              <a:rPr lang="ru-RU" sz="2000" b="1">
                <a:solidFill>
                  <a:srgbClr val="0A6192"/>
                </a:solidFill>
              </a:rPr>
              <a:t>спортивное;</a:t>
            </a:r>
          </a:p>
          <a:p>
            <a:pPr marL="342900" indent="-342900"/>
            <a:r>
              <a:rPr lang="ru-RU" sz="2000" b="1">
                <a:solidFill>
                  <a:srgbClr val="0A6192"/>
                </a:solidFill>
              </a:rPr>
              <a:t> прикладное;</a:t>
            </a:r>
          </a:p>
          <a:p>
            <a:pPr marL="342900" indent="-342900"/>
            <a:r>
              <a:rPr lang="ru-RU" sz="2000" b="1">
                <a:solidFill>
                  <a:srgbClr val="0A6192"/>
                </a:solidFill>
              </a:rPr>
              <a:t> традиционное.</a:t>
            </a:r>
          </a:p>
        </p:txBody>
      </p:sp>
      <p:sp>
        <p:nvSpPr>
          <p:cNvPr id="13319" name="WordArt 12"/>
          <p:cNvSpPr>
            <a:spLocks noChangeArrowheads="1" noChangeShapeType="1" noTextEdit="1"/>
          </p:cNvSpPr>
          <p:nvPr/>
        </p:nvSpPr>
        <p:spPr bwMode="auto">
          <a:xfrm>
            <a:off x="2339975" y="188913"/>
            <a:ext cx="4249738" cy="509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КАРАТЕ</a:t>
            </a:r>
          </a:p>
        </p:txBody>
      </p:sp>
      <p:pic>
        <p:nvPicPr>
          <p:cNvPr id="13320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1557338"/>
            <a:ext cx="3535363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88913"/>
            <a:ext cx="6492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8" descr="927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941888"/>
            <a:ext cx="201612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9" descr="941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188" y="188913"/>
            <a:ext cx="103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WordArt 10"/>
          <p:cNvSpPr>
            <a:spLocks noChangeArrowheads="1" noChangeShapeType="1" noTextEdit="1"/>
          </p:cNvSpPr>
          <p:nvPr/>
        </p:nvSpPr>
        <p:spPr bwMode="auto">
          <a:xfrm>
            <a:off x="2268538" y="260350"/>
            <a:ext cx="4103687" cy="45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Лыжи</a:t>
            </a:r>
          </a:p>
        </p:txBody>
      </p:sp>
      <p:sp>
        <p:nvSpPr>
          <p:cNvPr id="14342" name="Rectangle 11"/>
          <p:cNvSpPr>
            <a:spLocks noChangeArrowheads="1"/>
          </p:cNvSpPr>
          <p:nvPr/>
        </p:nvSpPr>
        <p:spPr bwMode="auto">
          <a:xfrm>
            <a:off x="971550" y="1196975"/>
            <a:ext cx="396081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C3300"/>
                </a:solidFill>
              </a:rPr>
              <a:t>Лыжный спорт</a:t>
            </a:r>
            <a:r>
              <a:rPr lang="ru-RU" sz="2400" b="1">
                <a:solidFill>
                  <a:srgbClr val="0A6192"/>
                </a:solidFill>
              </a:rPr>
              <a:t> включает лыжные гонки, прыжки с трамплина, двоеборье (гонки и прыжки), спуск с гор по специальным трассам — слалом, слалом-гигант и скоростной спуск, биатлон (гонки со стрельбой из винтовки). </a:t>
            </a:r>
          </a:p>
        </p:txBody>
      </p:sp>
      <p:pic>
        <p:nvPicPr>
          <p:cNvPr id="1434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800" y="1412875"/>
            <a:ext cx="38100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924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5157788"/>
            <a:ext cx="19558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4681537" cy="48244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smtClean="0"/>
              <a:t>     </a:t>
            </a:r>
            <a:r>
              <a:rPr lang="ru-RU" sz="2800" smtClean="0">
                <a:solidFill>
                  <a:srgbClr val="993366"/>
                </a:solidFill>
              </a:rPr>
              <a:t>Фигурное катание  появилось тогда, когда изобрели железные коньки с двумя рёбрами — только такие коньки позволяли свободно маневрировать по льду. Современную форму фигурное катание приобрело с появлением телевидения.</a:t>
            </a:r>
          </a:p>
        </p:txBody>
      </p:sp>
      <p:pic>
        <p:nvPicPr>
          <p:cNvPr id="15364" name="Picture 7" descr="928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5373688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WordArt 8"/>
          <p:cNvSpPr>
            <a:spLocks noChangeArrowheads="1" noChangeShapeType="1" noTextEdit="1"/>
          </p:cNvSpPr>
          <p:nvPr/>
        </p:nvSpPr>
        <p:spPr bwMode="auto">
          <a:xfrm>
            <a:off x="1547813" y="333375"/>
            <a:ext cx="6791325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ФИГУРНОЕ КАТАНИЕ</a:t>
            </a:r>
          </a:p>
        </p:txBody>
      </p:sp>
      <p:pic>
        <p:nvPicPr>
          <p:cNvPr id="1536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557338"/>
            <a:ext cx="3313113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06363"/>
            <a:ext cx="719138" cy="704850"/>
          </a:xfrm>
        </p:spPr>
      </p:pic>
      <p:pic>
        <p:nvPicPr>
          <p:cNvPr id="16387" name="Picture 8" descr="944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26035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WordArt 9"/>
          <p:cNvSpPr>
            <a:spLocks noChangeArrowheads="1" noChangeShapeType="1" noTextEdit="1"/>
          </p:cNvSpPr>
          <p:nvPr/>
        </p:nvSpPr>
        <p:spPr bwMode="auto">
          <a:xfrm>
            <a:off x="2268538" y="260350"/>
            <a:ext cx="4103687" cy="45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Хоккей</a:t>
            </a:r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1042988" y="1484313"/>
            <a:ext cx="424973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C3300"/>
                </a:solidFill>
              </a:rPr>
              <a:t>ХОККЕЙ</a:t>
            </a:r>
            <a:r>
              <a:rPr lang="ru-RU"/>
              <a:t> </a:t>
            </a:r>
            <a:r>
              <a:rPr lang="ru-RU" sz="2400" b="1">
                <a:solidFill>
                  <a:srgbClr val="0A6192"/>
                </a:solidFill>
              </a:rPr>
              <a:t>- спортивная  игра  двух команд на коньках с клюшками и шайбой на специальной площадке  с воротами. Игроки команд передавая шайбу клюшками, стремятся забросить её  в ворота соперника и не пропустить в свои.</a:t>
            </a:r>
          </a:p>
          <a:p>
            <a:endParaRPr lang="ru-RU" sz="2400" b="1">
              <a:solidFill>
                <a:srgbClr val="0A6192"/>
              </a:solidFill>
            </a:endParaRPr>
          </a:p>
        </p:txBody>
      </p:sp>
      <p:sp>
        <p:nvSpPr>
          <p:cNvPr id="16390" name="Rectangle 12"/>
          <p:cNvSpPr>
            <a:spLocks noChangeArrowheads="1"/>
          </p:cNvSpPr>
          <p:nvPr/>
        </p:nvSpPr>
        <p:spPr bwMode="auto">
          <a:xfrm>
            <a:off x="1258888" y="3789363"/>
            <a:ext cx="4249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1639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1196975"/>
            <a:ext cx="3816350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4365625"/>
            <a:ext cx="21145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4365625"/>
            <a:ext cx="19907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4365625"/>
            <a:ext cx="20193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7834313" cy="30861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</a:t>
            </a:r>
            <a:r>
              <a:rPr lang="ru-RU" sz="3600" smtClean="0">
                <a:solidFill>
                  <a:srgbClr val="CC3300"/>
                </a:solidFill>
              </a:rPr>
              <a:t>В программу современных Олимпийских игр входят 28 летних и 7 зимних видов спорта.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90286">
  <a:themeElements>
    <a:clrScheme name="01090286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01090286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09028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9028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90286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01090286 4">
    <a:dk1>
      <a:srgbClr val="000000"/>
    </a:dk1>
    <a:lt1>
      <a:srgbClr val="FFFFCC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FFFFE2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914</TotalTime>
  <Words>501</Words>
  <Application>Microsoft Office PowerPoint</Application>
  <PresentationFormat>Экран (4:3)</PresentationFormat>
  <Paragraphs>61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01090286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СПОРТА</dc:title>
  <dc:creator>Пользователь</dc:creator>
  <cp:lastModifiedBy>денис</cp:lastModifiedBy>
  <cp:revision>26</cp:revision>
  <cp:lastPrinted>1601-01-01T00:00:00Z</cp:lastPrinted>
  <dcterms:created xsi:type="dcterms:W3CDTF">2010-10-03T19:59:14Z</dcterms:created>
  <dcterms:modified xsi:type="dcterms:W3CDTF">2019-12-01T16:03:24Z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TC010902861049</vt:lpwstr>
  </property>
</Properties>
</file>